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359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60" r:id="rId17"/>
    <p:sldId id="364" r:id="rId18"/>
    <p:sldId id="362" r:id="rId19"/>
    <p:sldId id="363" r:id="rId20"/>
    <p:sldId id="365" r:id="rId21"/>
    <p:sldId id="373" r:id="rId22"/>
    <p:sldId id="374" r:id="rId23"/>
    <p:sldId id="368" r:id="rId24"/>
    <p:sldId id="369" r:id="rId25"/>
    <p:sldId id="370" r:id="rId26"/>
    <p:sldId id="375" r:id="rId27"/>
    <p:sldId id="371" r:id="rId28"/>
    <p:sldId id="372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4" r:id="rId66"/>
    <p:sldId id="345" r:id="rId67"/>
    <p:sldId id="343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59"/>
    <p:restoredTop sz="82800" autoAdjust="0"/>
  </p:normalViewPr>
  <p:slideViewPr>
    <p:cSldViewPr>
      <p:cViewPr varScale="1">
        <p:scale>
          <a:sx n="69" d="100"/>
          <a:sy n="69" d="100"/>
        </p:scale>
        <p:origin x="15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2930" indent="-457200"/>
            <a:r>
              <a:rPr lang="en-US" dirty="0"/>
              <a:t>What are you selecting?  One item at a time?</a:t>
            </a:r>
          </a:p>
          <a:p>
            <a:pPr marL="582930" indent="-457200"/>
            <a:r>
              <a:rPr lang="en-US" dirty="0"/>
              <a:t>Selecting of a value?</a:t>
            </a:r>
          </a:p>
          <a:p>
            <a:pPr marL="582930" indent="-457200"/>
            <a:r>
              <a:rPr lang="en-US" dirty="0"/>
              <a:t>Selecting of a range?</a:t>
            </a:r>
          </a:p>
          <a:p>
            <a:pPr marL="582930" indent="-457200"/>
            <a:r>
              <a:rPr lang="en-US" dirty="0"/>
              <a:t>Selecting of a position on the screen?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0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Missing: Higher-level concepts (e.g. </a:t>
            </a:r>
            <a:r>
              <a:rPr lang="en-US"/>
              <a:t>‘compare’)?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-small.png"/>
          <p:cNvPicPr>
            <a:picLocks noChangeAspect="1"/>
          </p:cNvPicPr>
          <p:nvPr userDrawn="1"/>
        </p:nvPicPr>
        <p:blipFill rotWithShape="1"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3" r="12700" b="29368"/>
          <a:stretch/>
        </p:blipFill>
        <p:spPr>
          <a:xfrm>
            <a:off x="1030732" y="552912"/>
            <a:ext cx="7082536" cy="6196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ience.smith.edu/~jcrouser/SDS136/labs/desig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babynamewizard.com/voyager#prefix=jo&amp;sw=both&amp;exact=fals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theyrule.net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The Role of Interaction</a:t>
            </a:r>
            <a:br>
              <a:rPr lang="en-US" sz="2800" dirty="0"/>
            </a:br>
            <a:r>
              <a:rPr lang="en-US" dirty="0"/>
              <a:t>Interaction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R. Jordan Crouser</a:t>
            </a:r>
          </a:p>
          <a:p>
            <a:r>
              <a:rPr lang="en-US" dirty="0"/>
              <a:t>MassMutual Faculty Fellow</a:t>
            </a:r>
          </a:p>
          <a:p>
            <a:r>
              <a:rPr lang="en-US" dirty="0"/>
              <a:t>Statistical &amp; Data Sciences Program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47443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linoiscrossh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0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vatevpublics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fug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n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rtssocialme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Information Visualization</a:t>
            </a:r>
          </a:p>
        </p:txBody>
      </p:sp>
      <p:pic>
        <p:nvPicPr>
          <p:cNvPr id="4" name="Content Placeholder 5" descr="Screen Shot 2015-02-18 at 1.34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23810" r="29332" b="6767"/>
          <a:stretch/>
        </p:blipFill>
        <p:spPr>
          <a:xfrm>
            <a:off x="3235326" y="3886201"/>
            <a:ext cx="2888679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2877088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3" y="3886201"/>
            <a:ext cx="2917246" cy="1730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43" y="3886201"/>
            <a:ext cx="2760657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37" y="1981201"/>
            <a:ext cx="2905851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88" y="1981201"/>
            <a:ext cx="2484424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04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about this workshop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47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57600" y="4267200"/>
            <a:ext cx="126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470"/>
                </a:solidFill>
              </a:rPr>
              <a:t>Interaction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Design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24250" y="4267200"/>
            <a:ext cx="2222500" cy="1638299"/>
            <a:chOff x="3524250" y="4267200"/>
            <a:chExt cx="2222500" cy="1638299"/>
          </a:xfrm>
        </p:grpSpPr>
        <p:pic>
          <p:nvPicPr>
            <p:cNvPr id="14" name="Picture 1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657600" y="4267200"/>
              <a:ext cx="1262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(def.)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by which humans </a:t>
            </a:r>
            <a:r>
              <a:rPr lang="en-US" b="1" dirty="0"/>
              <a:t>create knowledge </a:t>
            </a:r>
            <a:r>
              <a:rPr lang="en-US" dirty="0"/>
              <a:t>through the manipulation of an interface</a:t>
            </a:r>
          </a:p>
          <a:p>
            <a:endParaRPr lang="en-US" dirty="0"/>
          </a:p>
          <a:p>
            <a:r>
              <a:rPr lang="en-US" dirty="0"/>
              <a:t>Low level: </a:t>
            </a:r>
            <a:r>
              <a:rPr lang="en-US" b="1" dirty="0"/>
              <a:t>between human and interface</a:t>
            </a:r>
          </a:p>
          <a:p>
            <a:pPr marL="742950" lvl="1" indent="-342900"/>
            <a:r>
              <a:rPr lang="en-US" dirty="0"/>
              <a:t>the set of operations available</a:t>
            </a:r>
          </a:p>
          <a:p>
            <a:pPr marL="742950" lvl="1" indent="-342900"/>
            <a:r>
              <a:rPr lang="en-US" dirty="0"/>
              <a:t>the relationship between the human and the visualization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High level: between </a:t>
            </a:r>
            <a:r>
              <a:rPr lang="en-US" b="1" dirty="0"/>
              <a:t>human and problem space</a:t>
            </a:r>
          </a:p>
          <a:p>
            <a:pPr marL="742950" lvl="1" indent="-342900"/>
            <a:r>
              <a:rPr lang="en-US" dirty="0"/>
              <a:t>a cognitive act </a:t>
            </a:r>
            <a:r>
              <a:rPr lang="en-US" i="1" dirty="0"/>
              <a:t>enabled</a:t>
            </a:r>
            <a:r>
              <a:rPr lang="en-US" dirty="0"/>
              <a:t> by the tool</a:t>
            </a:r>
          </a:p>
          <a:p>
            <a:pPr marL="742950" lvl="1" indent="-342900"/>
            <a:r>
              <a:rPr lang="en-US" dirty="0"/>
              <a:t>does not need to take place exclusively within them</a:t>
            </a:r>
          </a:p>
          <a:p>
            <a:pPr marL="742950" lvl="1" indent="-342900"/>
            <a:r>
              <a:rPr lang="en-US" dirty="0"/>
              <a:t>might be distributed across multiple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Rubik’s Cube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7877" r="-37877"/>
          <a:stretch>
            <a:fillRect/>
          </a:stretch>
        </p:blipFill>
        <p:spPr>
          <a:xfrm>
            <a:off x="2133600" y="1219200"/>
            <a:ext cx="8229600" cy="48768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09800"/>
            <a:ext cx="3276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low-level</a:t>
            </a:r>
            <a:r>
              <a:rPr lang="en-US" dirty="0">
                <a:solidFill>
                  <a:srgbClr val="003470"/>
                </a:solidFill>
              </a:rPr>
              <a:t> interactions can you have?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00347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high-level </a:t>
            </a:r>
            <a:r>
              <a:rPr lang="en-US" dirty="0">
                <a:solidFill>
                  <a:srgbClr val="003470"/>
                </a:solidFill>
              </a:rPr>
              <a:t>interactions can you have?</a:t>
            </a:r>
          </a:p>
        </p:txBody>
      </p:sp>
    </p:spTree>
    <p:extLst>
      <p:ext uri="{BB962C8B-B14F-4D97-AF65-F5344CB8AC3E}">
        <p14:creationId xmlns:p14="http://schemas.microsoft.com/office/powerpoint/2010/main" val="1654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Mini-lab: #</a:t>
            </a:r>
            <a:r>
              <a:rPr lang="en-US" b="1" dirty="0" err="1"/>
              <a:t>badviz</a:t>
            </a:r>
            <a:endParaRPr lang="en-US" dirty="0"/>
          </a:p>
          <a:p>
            <a:pPr>
              <a:defRPr/>
            </a:pPr>
            <a:r>
              <a:rPr lang="en-US" b="1" dirty="0"/>
              <a:t>Interaction and Analysis</a:t>
            </a:r>
          </a:p>
          <a:p>
            <a:pPr lvl="1">
              <a:defRPr/>
            </a:pPr>
            <a:r>
              <a:rPr lang="en-US" dirty="0"/>
              <a:t>Definition</a:t>
            </a:r>
          </a:p>
          <a:p>
            <a:pPr lvl="1">
              <a:defRPr/>
            </a:pPr>
            <a:r>
              <a:rPr lang="en-US" dirty="0"/>
              <a:t>Interaction with data and problem space</a:t>
            </a:r>
          </a:p>
          <a:p>
            <a:pPr lvl="1">
              <a:defRPr/>
            </a:pPr>
            <a:r>
              <a:rPr lang="en-US" dirty="0"/>
              <a:t>Interaction with visual interfaces</a:t>
            </a:r>
          </a:p>
          <a:p>
            <a:r>
              <a:rPr lang="en-US" b="1" dirty="0"/>
              <a:t>BREAK</a:t>
            </a:r>
          </a:p>
          <a:p>
            <a:r>
              <a:rPr lang="en-US" b="1" dirty="0"/>
              <a:t>Introduction to D3</a:t>
            </a:r>
          </a:p>
        </p:txBody>
      </p:sp>
    </p:spTree>
    <p:extLst>
      <p:ext uri="{BB962C8B-B14F-4D97-AF65-F5344CB8AC3E}">
        <p14:creationId xmlns:p14="http://schemas.microsoft.com/office/powerpoint/2010/main" val="1722138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and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Interaction is the observable result of a cognitive process: “</a:t>
            </a:r>
            <a:r>
              <a:rPr lang="en-US" b="1" dirty="0"/>
              <a:t>an externalization of thought</a:t>
            </a:r>
            <a:r>
              <a:rPr lang="en-US" dirty="0"/>
              <a:t>”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In visual analytics, there is a growing belief that interaction and analysis are one in the same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b="1" dirty="0"/>
              <a:t>Analytic discourse: </a:t>
            </a:r>
            <a:r>
              <a:rPr lang="en-US" dirty="0"/>
              <a:t>the idea that knowledge is constructed, tested, refined, and shared through the interactive manipulation of a visual interface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334780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Pike, W. A., </a:t>
            </a:r>
            <a:r>
              <a:rPr lang="en-US" sz="1400" dirty="0" err="1"/>
              <a:t>Stasko</a:t>
            </a:r>
            <a:r>
              <a:rPr lang="en-US" sz="1400" dirty="0"/>
              <a:t>, J., Chang, R., &amp; O'Connell, T. A. (2009). </a:t>
            </a:r>
          </a:p>
          <a:p>
            <a:r>
              <a:rPr lang="en-US" sz="1400" dirty="0"/>
              <a:t> The science of interaction. Information Visualization, 8(4), 263-274.</a:t>
            </a:r>
          </a:p>
        </p:txBody>
      </p:sp>
    </p:spTree>
    <p:extLst>
      <p:ext uri="{BB962C8B-B14F-4D97-AF65-F5344CB8AC3E}">
        <p14:creationId xmlns:p14="http://schemas.microsoft.com/office/powerpoint/2010/main" val="205569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High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Data / Problem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46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8630" indent="-342900"/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context helps the human identify relevant concepts and </a:t>
            </a:r>
            <a:r>
              <a:rPr lang="en-US" b="1" dirty="0"/>
              <a:t>link</a:t>
            </a:r>
            <a:r>
              <a:rPr lang="en-US" dirty="0"/>
              <a:t> them into appropriate structures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Interaction brings together background contexts and current observations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is known as “</a:t>
            </a:r>
            <a:r>
              <a:rPr lang="en-US" b="1" dirty="0"/>
              <a:t>situated cognition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288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Sanity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400"/>
          </a:xfrm>
        </p:spPr>
        <p:txBody>
          <a:bodyPr/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Hypothesis</a:t>
            </a:r>
            <a:r>
              <a:rPr lang="en-US" dirty="0"/>
              <a:t>: the more ways a user can ‘</a:t>
            </a:r>
            <a:r>
              <a:rPr lang="en-US" b="1" dirty="0"/>
              <a:t>touch</a:t>
            </a:r>
            <a:r>
              <a:rPr lang="en-US" dirty="0"/>
              <a:t>’ their data (by changing their form or exploring them from different perspectives), the more </a:t>
            </a:r>
            <a:r>
              <a:rPr lang="en-US" b="1" dirty="0"/>
              <a:t>insight</a:t>
            </a:r>
            <a:r>
              <a:rPr lang="en-US" dirty="0"/>
              <a:t> will accumulate.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5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Distributed 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is often used as a tool to “</a:t>
            </a:r>
            <a:r>
              <a:rPr lang="en-US" b="1" dirty="0"/>
              <a:t>offload</a:t>
            </a:r>
            <a:r>
              <a:rPr lang="en-US" dirty="0"/>
              <a:t>” storage or computation from the human’s brain</a:t>
            </a:r>
          </a:p>
          <a:p>
            <a:endParaRPr lang="en-US" dirty="0"/>
          </a:p>
          <a:p>
            <a:r>
              <a:rPr lang="en-US" dirty="0"/>
              <a:t>In order for this to be useful, we have to be able to “</a:t>
            </a:r>
            <a:r>
              <a:rPr lang="en-US" b="1" dirty="0"/>
              <a:t>reload</a:t>
            </a:r>
            <a:r>
              <a:rPr lang="en-US" dirty="0"/>
              <a:t>” parts of the data and operate on it</a:t>
            </a:r>
          </a:p>
          <a:p>
            <a:endParaRPr lang="en-US" dirty="0"/>
          </a:p>
          <a:p>
            <a:r>
              <a:rPr lang="en-US" dirty="0"/>
              <a:t>Internal (in your head) vs.                                          external (on the screen) representations </a:t>
            </a:r>
          </a:p>
          <a:p>
            <a:endParaRPr lang="en-US" dirty="0"/>
          </a:p>
          <a:p>
            <a:r>
              <a:rPr lang="en-US" dirty="0"/>
              <a:t>Consider the impact of the </a:t>
            </a:r>
            <a:r>
              <a:rPr lang="en-US" b="1" dirty="0"/>
              <a:t>affordances                             </a:t>
            </a:r>
            <a:r>
              <a:rPr lang="en-US" dirty="0"/>
              <a:t>of the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87209"/>
            <a:ext cx="2209800" cy="29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Tower of Hanoi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638800"/>
            <a:ext cx="8458200" cy="129540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Only one disk can be transferred at a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disk can only be transferred to a pole on which it will be the largest.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the largest disk on a pole can be transferred to another pole.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629400" cy="445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09575" y="1981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9575" y="3505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9575" y="4638951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#</a:t>
            </a:r>
            <a:r>
              <a:rPr lang="en-US" dirty="0" err="1"/>
              <a:t>badvis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138" b="-1138"/>
          <a:stretch>
            <a:fillRect/>
          </a:stretch>
        </p:blipFill>
        <p:spPr>
          <a:xfrm>
            <a:off x="457200" y="11430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1050243" y="6019800"/>
            <a:ext cx="704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What representations are internal vs. external?</a:t>
            </a:r>
          </a:p>
        </p:txBody>
      </p:sp>
    </p:spTree>
    <p:extLst>
      <p:ext uri="{BB962C8B-B14F-4D97-AF65-F5344CB8AC3E}">
        <p14:creationId xmlns:p14="http://schemas.microsoft.com/office/powerpoint/2010/main" val="195756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 vs. Epistemic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Pragmatic actions</a:t>
            </a:r>
            <a:r>
              <a:rPr lang="en-US" dirty="0"/>
              <a:t> move a person and their analysis closer to the desired destination.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Epistemic actions</a:t>
            </a:r>
            <a:r>
              <a:rPr lang="en-US" dirty="0"/>
              <a:t> enable humans to leverage environmental structures to </a:t>
            </a:r>
            <a:r>
              <a:rPr lang="en-US" b="1" dirty="0"/>
              <a:t>link internal structures</a:t>
            </a:r>
            <a:r>
              <a:rPr lang="en-US" dirty="0"/>
              <a:t>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The purpose of some actions is not for the effect they have on the environment but </a:t>
            </a:r>
            <a:r>
              <a:rPr lang="en-US" b="1" dirty="0"/>
              <a:t>for the effect they have on the humans</a:t>
            </a:r>
            <a:r>
              <a:rPr lang="en-US" dirty="0"/>
              <a:t>. </a:t>
            </a:r>
          </a:p>
          <a:p>
            <a:pPr marL="857250" lvl="1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6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Tetris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153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60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a Visual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6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Mini-lab: #</a:t>
            </a:r>
            <a:r>
              <a:rPr lang="en-US" dirty="0" err="1"/>
              <a:t>badviz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into groups of 2-3 people, and go to: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www.science.smith.edu/~jcrouser/SDS136/labs/design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Goal: </a:t>
            </a:r>
            <a:r>
              <a:rPr lang="en-US" b="1" dirty="0"/>
              <a:t>critique</a:t>
            </a:r>
            <a:r>
              <a:rPr lang="en-US" dirty="0"/>
              <a:t> some professionally-made visualizations </a:t>
            </a:r>
          </a:p>
          <a:p>
            <a:endParaRPr lang="en-US" dirty="0"/>
          </a:p>
          <a:p>
            <a:r>
              <a:rPr lang="en-US" dirty="0"/>
              <a:t>Try to think about the following questions:</a:t>
            </a:r>
          </a:p>
          <a:p>
            <a:pPr lvl="1"/>
            <a:r>
              <a:rPr lang="en-US" dirty="0"/>
              <a:t>What is the </a:t>
            </a:r>
            <a:r>
              <a:rPr lang="en-US" b="1" dirty="0"/>
              <a:t>first thing you notice</a:t>
            </a:r>
            <a:r>
              <a:rPr lang="en-US" dirty="0"/>
              <a:t> about this visualization?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point</a:t>
            </a:r>
            <a:r>
              <a:rPr lang="en-US" dirty="0"/>
              <a:t> is this visualization trying to make?</a:t>
            </a:r>
          </a:p>
          <a:p>
            <a:pPr lvl="1"/>
            <a:r>
              <a:rPr lang="en-US" dirty="0"/>
              <a:t>Who is the </a:t>
            </a:r>
            <a:r>
              <a:rPr lang="en-US" b="1" dirty="0"/>
              <a:t>intended audience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visualization </a:t>
            </a:r>
            <a:r>
              <a:rPr lang="en-US" b="1" dirty="0"/>
              <a:t>doing well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problems</a:t>
            </a:r>
            <a:r>
              <a:rPr lang="en-US" dirty="0"/>
              <a:t> do you see with the visualization design?</a:t>
            </a:r>
          </a:p>
          <a:p>
            <a:pPr lvl="1"/>
            <a:r>
              <a:rPr lang="en-US" b="1" dirty="0"/>
              <a:t>Why</a:t>
            </a:r>
            <a:r>
              <a:rPr lang="en-US" dirty="0"/>
              <a:t> do you think the designer made those choices?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1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206" t="3742" r="68121" b="51473"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4148" t="74888" r="31970" b="-9185"/>
          <a:stretch/>
        </p:blipFill>
        <p:spPr>
          <a:xfrm flipH="1">
            <a:off x="3524250" y="4624916"/>
            <a:ext cx="2222500" cy="128058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1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what kinds of things might someone want to do using a visualization?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</a:t>
            </a:r>
            <a:r>
              <a:rPr lang="en-US" dirty="0" err="1"/>
              <a:t>Jacko</a:t>
            </a:r>
            <a:r>
              <a:rPr lang="en-US" dirty="0"/>
              <a:t> (2007)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Connect: show me related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043136"/>
            <a:ext cx="734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470"/>
                </a:solidFill>
              </a:rPr>
              <a:t>Yi, J. S., ah Kang, Y., </a:t>
            </a:r>
            <a:r>
              <a:rPr lang="en-US" sz="1400" dirty="0" err="1">
                <a:solidFill>
                  <a:srgbClr val="003470"/>
                </a:solidFill>
              </a:rPr>
              <a:t>Stasko</a:t>
            </a:r>
            <a:r>
              <a:rPr lang="en-US" sz="1400" dirty="0">
                <a:solidFill>
                  <a:srgbClr val="003470"/>
                </a:solidFill>
              </a:rPr>
              <a:t>, J. T., &amp; </a:t>
            </a:r>
            <a:r>
              <a:rPr lang="en-US" sz="1400" dirty="0" err="1">
                <a:solidFill>
                  <a:srgbClr val="003470"/>
                </a:solidFill>
              </a:rPr>
              <a:t>Jacko</a:t>
            </a:r>
            <a:r>
              <a:rPr lang="en-US" sz="1400" dirty="0">
                <a:solidFill>
                  <a:srgbClr val="003470"/>
                </a:solidFill>
              </a:rPr>
              <a:t>, J. A. (2007). Toward a deeper understanding of the role of interaction in information visualization. Visualization and Computer Graphics, IEEE Transactions on, 13(6), 1224-1231.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Connect: show me related items</a:t>
            </a:r>
          </a:p>
        </p:txBody>
      </p:sp>
    </p:spTree>
    <p:extLst>
      <p:ext uri="{BB962C8B-B14F-4D97-AF65-F5344CB8AC3E}">
        <p14:creationId xmlns:p14="http://schemas.microsoft.com/office/powerpoint/2010/main" val="17044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 something as interesting: direct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67" y="2520779"/>
            <a:ext cx="3116733" cy="3194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" y="2520780"/>
            <a:ext cx="4821351" cy="3192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00000">
            <a:off x="1744048" y="2759360"/>
            <a:ext cx="601992" cy="6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5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pic>
        <p:nvPicPr>
          <p:cNvPr id="5" name="dnm-cli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450" y="2286000"/>
            <a:ext cx="6515100" cy="4343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Mark something as interesting: indirect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Show me something else</a:t>
            </a:r>
          </a:p>
          <a:p>
            <a:pPr marL="742950" lvl="1" indent="-342900"/>
            <a:r>
              <a:rPr lang="en-US" dirty="0"/>
              <a:t>Scroll bars</a:t>
            </a:r>
          </a:p>
          <a:p>
            <a:pPr marL="742950" lvl="1" indent="-342900"/>
            <a:r>
              <a:rPr lang="en-US" dirty="0"/>
              <a:t>Panning</a:t>
            </a:r>
          </a:p>
          <a:p>
            <a:pPr marL="742950" lvl="1" indent="-342900"/>
            <a:r>
              <a:rPr lang="en-US" dirty="0"/>
              <a:t>Direct-Walk (e.g. hyperlink traversal)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966" b="6130"/>
          <a:stretch/>
        </p:blipFill>
        <p:spPr>
          <a:xfrm>
            <a:off x="6172200" y="2895601"/>
            <a:ext cx="2571425" cy="3420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2" t="2616" r="1233" b="1992"/>
          <a:stretch/>
        </p:blipFill>
        <p:spPr>
          <a:xfrm>
            <a:off x="404590" y="2895600"/>
            <a:ext cx="5720444" cy="3416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820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sorting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2" r="20276" b="29794"/>
          <a:stretch/>
        </p:blipFill>
        <p:spPr>
          <a:xfrm>
            <a:off x="609600" y="2393698"/>
            <a:ext cx="3756292" cy="32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2" r="24929" b="28493"/>
          <a:stretch/>
        </p:blipFill>
        <p:spPr>
          <a:xfrm>
            <a:off x="4807620" y="2362201"/>
            <a:ext cx="3574380" cy="3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baseline adjustment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534400" cy="329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55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reduce occlusion (jitter)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8400"/>
            <a:ext cx="4127500" cy="40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1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Show me a different representation: visualization type, color, size, orientation, etc.</a:t>
            </a:r>
          </a:p>
          <a:p>
            <a:pPr marL="1257300" lvl="2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6248400" cy="38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ocksof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9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drill up/down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85999"/>
            <a:ext cx="3657600" cy="42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00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zooming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6629399" cy="44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tooltips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90800"/>
            <a:ext cx="755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7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something conditionally</a:t>
            </a:r>
          </a:p>
        </p:txBody>
      </p:sp>
      <p:pic>
        <p:nvPicPr>
          <p:cNvPr id="5" name="Picture 4" descr="Screen Shot 2015-02-25 at 4.48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29" y="2203599"/>
            <a:ext cx="6318471" cy="4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9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build-out</a:t>
            </a:r>
          </a:p>
        </p:txBody>
      </p:sp>
      <p:pic>
        <p:nvPicPr>
          <p:cNvPr id="4" name="Picture 3" descr="Screen Shot 2015-02-25 at 4.57.45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379888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04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5347" b="19464"/>
          <a:stretch/>
        </p:blipFill>
        <p:spPr>
          <a:xfrm>
            <a:off x="1104900" y="2209800"/>
            <a:ext cx="6934200" cy="4370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coordinated multiple views (CMV)</a:t>
            </a:r>
          </a:p>
        </p:txBody>
      </p:sp>
    </p:spTree>
    <p:extLst>
      <p:ext uri="{BB962C8B-B14F-4D97-AF65-F5344CB8AC3E}">
        <p14:creationId xmlns:p14="http://schemas.microsoft.com/office/powerpoint/2010/main" val="247151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Are these 7 interactions unambiguous?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Are there interactions missing?</a:t>
            </a:r>
          </a:p>
          <a:p>
            <a:pPr marL="457200" indent="-457200"/>
            <a:r>
              <a:rPr lang="en-US" dirty="0"/>
              <a:t>Are some more </a:t>
            </a:r>
            <a:r>
              <a:rPr lang="en-US" b="1" dirty="0"/>
              <a:t>costly</a:t>
            </a:r>
            <a:r>
              <a:rPr lang="en-US" dirty="0"/>
              <a:t> than others?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9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questions to ask when designing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is the goal of the analysis?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Decision-making 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Better understand a domain or a problem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Identify the trends of a phenomenon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Forecast the future</a:t>
            </a:r>
          </a:p>
          <a:p>
            <a:pPr marL="400050" lvl="1" indent="0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	…etc.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kinds of operations do we need to enable?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How can the visualization support those operations?</a:t>
            </a:r>
          </a:p>
        </p:txBody>
      </p:sp>
    </p:spTree>
    <p:extLst>
      <p:ext uri="{BB962C8B-B14F-4D97-AF65-F5344CB8AC3E}">
        <p14:creationId xmlns:p14="http://schemas.microsoft.com/office/powerpoint/2010/main" val="715788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5-09-30 at 2.12.0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" r="1415" b="1736"/>
          <a:stretch/>
        </p:blipFill>
        <p:spPr>
          <a:xfrm>
            <a:off x="0" y="679999"/>
            <a:ext cx="9170119" cy="5339801"/>
          </a:xfrm>
        </p:spPr>
      </p:pic>
    </p:spTree>
    <p:extLst>
      <p:ext uri="{BB962C8B-B14F-4D97-AF65-F5344CB8AC3E}">
        <p14:creationId xmlns:p14="http://schemas.microsoft.com/office/powerpoint/2010/main" val="384602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5181601"/>
          </a:xfrm>
        </p:spPr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/>
              <a:t>Introduction to D3</a:t>
            </a:r>
          </a:p>
          <a:p>
            <a:pPr marL="0" indent="0">
              <a:buNone/>
              <a:defRPr/>
            </a:pPr>
            <a:endParaRPr lang="en-US" sz="800" dirty="0"/>
          </a:p>
          <a:p>
            <a:pPr>
              <a:buFont typeface="Arial"/>
              <a:buChar char="•"/>
              <a:defRPr/>
            </a:pPr>
            <a:r>
              <a:rPr lang="en-US" dirty="0"/>
              <a:t>Lab – Building a Bar Chart with D3</a:t>
            </a:r>
          </a:p>
          <a:p>
            <a:pPr lvl="1">
              <a:buFont typeface="Lucida Grande"/>
              <a:buChar char="-"/>
              <a:defRPr/>
            </a:pPr>
            <a:r>
              <a:rPr lang="en-US" dirty="0"/>
              <a:t>Using HTML</a:t>
            </a:r>
          </a:p>
          <a:p>
            <a:pPr lvl="1">
              <a:buFont typeface="Lucida Grande"/>
              <a:buChar char="-"/>
              <a:defRPr/>
            </a:pPr>
            <a:r>
              <a:rPr lang="en-US" dirty="0"/>
              <a:t>Using SVG</a:t>
            </a:r>
          </a:p>
          <a:p>
            <a:pPr lvl="1">
              <a:buFont typeface="Lucida Grande"/>
              <a:buChar char="-"/>
              <a:defRPr/>
            </a:pPr>
            <a:r>
              <a:rPr lang="en-US" dirty="0"/>
              <a:t>Using external data, with bells &amp; whistles</a:t>
            </a:r>
          </a:p>
          <a:p>
            <a:pPr marL="0" indent="0">
              <a:buNone/>
              <a:defRPr/>
            </a:pPr>
            <a:endParaRPr lang="en-US" sz="900" dirty="0"/>
          </a:p>
          <a:p>
            <a:pPr>
              <a:buFont typeface="Arial"/>
              <a:buChar char="•"/>
              <a:defRPr/>
            </a:pPr>
            <a:r>
              <a:rPr lang="en-US" dirty="0"/>
              <a:t>Discussion (time permitting)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6200" y="6358235"/>
            <a:ext cx="518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3470"/>
                </a:solidFill>
              </a:rPr>
              <a:t>Lab modeled on ““Let’s Make a Bar Chart” tutorial series by Mike </a:t>
            </a:r>
            <a:r>
              <a:rPr lang="en-US" sz="1200" dirty="0" err="1">
                <a:solidFill>
                  <a:srgbClr val="003470"/>
                </a:solidFill>
              </a:rPr>
              <a:t>Bostock</a:t>
            </a:r>
            <a:r>
              <a:rPr lang="en-US" sz="1200" dirty="0">
                <a:solidFill>
                  <a:srgbClr val="003470"/>
                </a:solidFill>
              </a:rPr>
              <a:t>, http://</a:t>
            </a:r>
            <a:r>
              <a:rPr lang="en-US" sz="1200" dirty="0" err="1">
                <a:solidFill>
                  <a:srgbClr val="003470"/>
                </a:solidFill>
              </a:rPr>
              <a:t>bost.ocks.org</a:t>
            </a:r>
            <a:r>
              <a:rPr lang="en-US" sz="1200" dirty="0">
                <a:solidFill>
                  <a:srgbClr val="003470"/>
                </a:solidFill>
              </a:rPr>
              <a:t>/mike/bar/. </a:t>
            </a:r>
          </a:p>
        </p:txBody>
      </p:sp>
    </p:spTree>
    <p:extLst>
      <p:ext uri="{BB962C8B-B14F-4D97-AF65-F5344CB8AC3E}">
        <p14:creationId xmlns:p14="http://schemas.microsoft.com/office/powerpoint/2010/main" val="8091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50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D3.js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/>
              <a:t>JavaScript library designed to make web-based visualization easier</a:t>
            </a:r>
          </a:p>
          <a:p>
            <a:endParaRPr lang="en-US" b="0" dirty="0"/>
          </a:p>
          <a:p>
            <a:r>
              <a:rPr lang="en-US" b="0" dirty="0"/>
              <a:t>Data </a:t>
            </a:r>
            <a:r>
              <a:rPr lang="en-US" b="0" i="1" dirty="0"/>
              <a:t>transformation</a:t>
            </a:r>
            <a:r>
              <a:rPr lang="en-US" b="0" dirty="0"/>
              <a:t>, rather than new representation</a:t>
            </a:r>
          </a:p>
          <a:p>
            <a:endParaRPr lang="en-US" b="0" dirty="0"/>
          </a:p>
          <a:p>
            <a:r>
              <a:rPr lang="en-US" b="0" dirty="0"/>
              <a:t>Visualization problems reduced to constructing and updating a DOM</a:t>
            </a:r>
          </a:p>
          <a:p>
            <a:endParaRPr lang="en-US" b="0" dirty="0"/>
          </a:p>
          <a:p>
            <a:r>
              <a:rPr lang="en-US" b="0" dirty="0"/>
              <a:t>DOM responds to changes in underlying data (stream or interaction)</a:t>
            </a:r>
          </a:p>
          <a:p>
            <a:pPr>
              <a:buNone/>
            </a:pPr>
            <a:endParaRPr lang="en-US" b="0" dirty="0"/>
          </a:p>
          <a:p>
            <a:pPr algn="ctr">
              <a:buNone/>
            </a:pPr>
            <a:endParaRPr lang="en-US" sz="1200" b="0" dirty="0"/>
          </a:p>
          <a:p>
            <a:pPr algn="ctr">
              <a:buNone/>
            </a:pPr>
            <a:r>
              <a:rPr lang="en-US" sz="1200" b="0" dirty="0"/>
              <a:t>Much of what follows comes from Mike </a:t>
            </a:r>
            <a:r>
              <a:rPr lang="en-US" sz="1200" b="0" dirty="0" err="1"/>
              <a:t>Bostock's</a:t>
            </a:r>
            <a:r>
              <a:rPr lang="en-US" sz="1200" b="0" dirty="0"/>
              <a:t> VIZBI 2012 workshop</a:t>
            </a:r>
          </a:p>
        </p:txBody>
      </p:sp>
    </p:spTree>
    <p:extLst>
      <p:ext uri="{BB962C8B-B14F-4D97-AF65-F5344CB8AC3E}">
        <p14:creationId xmlns:p14="http://schemas.microsoft.com/office/powerpoint/2010/main" val="505524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D3?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Uses existing web standards (HTML and SVG)</a:t>
            </a:r>
          </a:p>
          <a:p>
            <a:pPr lvl="1"/>
            <a:r>
              <a:rPr lang="en-US" b="0" dirty="0"/>
              <a:t>SVG has visual primitives: </a:t>
            </a:r>
            <a:r>
              <a:rPr lang="en-US" b="0" dirty="0" err="1">
                <a:latin typeface="Courier New"/>
                <a:cs typeface="Courier New"/>
              </a:rPr>
              <a:t>rect</a:t>
            </a:r>
            <a:r>
              <a:rPr lang="en-US" b="0" dirty="0">
                <a:latin typeface="Courier New"/>
                <a:cs typeface="Courier New"/>
              </a:rPr>
              <a:t>, circle, text, path, etc.</a:t>
            </a:r>
          </a:p>
          <a:p>
            <a:pPr lvl="1"/>
            <a:r>
              <a:rPr lang="en-US" b="0" dirty="0"/>
              <a:t>Low point of entry</a:t>
            </a:r>
          </a:p>
          <a:p>
            <a:pPr lvl="1"/>
            <a:r>
              <a:rPr lang="en-US" b="0" dirty="0"/>
              <a:t>Future-proofing</a:t>
            </a:r>
          </a:p>
          <a:p>
            <a:pPr lvl="1"/>
            <a:endParaRPr lang="en-US" b="0" dirty="0"/>
          </a:p>
          <a:p>
            <a:r>
              <a:rPr lang="en-US" b="0" dirty="0"/>
              <a:t>Compatibility with existing tools (like CSS and debuggers)</a:t>
            </a:r>
          </a:p>
          <a:p>
            <a:pPr lvl="1"/>
            <a:r>
              <a:rPr lang="en-US" b="0" dirty="0"/>
              <a:t>Use what you already know!</a:t>
            </a:r>
          </a:p>
          <a:p>
            <a:pPr lvl="1"/>
            <a:r>
              <a:rPr lang="en-US" b="0" dirty="0"/>
              <a:t>Use the browser's JavaScript console to debug interactively</a:t>
            </a:r>
          </a:p>
          <a:p>
            <a:pPr lvl="1"/>
            <a:endParaRPr lang="en-US" b="0" dirty="0"/>
          </a:p>
          <a:p>
            <a:r>
              <a:rPr lang="en-US" b="0" dirty="0"/>
              <a:t>Can build really powerful data-to-visual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898358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Selections of elements are D3’s atomic operand (much like </a:t>
            </a:r>
            <a:r>
              <a:rPr lang="en-US" b="0" dirty="0" err="1"/>
              <a:t>jQuery</a:t>
            </a:r>
            <a:r>
              <a:rPr lang="en-US" b="0" dirty="0"/>
              <a:t>)</a:t>
            </a:r>
          </a:p>
          <a:p>
            <a:pPr>
              <a:buNone/>
            </a:pPr>
            <a:r>
              <a:rPr lang="en-US" sz="3200" b="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d3.selectAll("circle")	// return all elements with 				// the circle tag</a:t>
            </a:r>
          </a:p>
          <a:p>
            <a:pPr>
              <a:buNone/>
            </a:pPr>
            <a:endParaRPr lang="en-US" sz="1800" b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/>
              <a:t>Can select by any facet:</a:t>
            </a:r>
          </a:p>
          <a:p>
            <a:pPr lvl="1"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         // &lt;any id="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"&gt;</a:t>
            </a:r>
          </a:p>
          <a:p>
            <a:pPr lvl="1"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         // &lt;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lvl="1"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         // &lt;any class="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"&gt;</a:t>
            </a:r>
          </a:p>
          <a:p>
            <a:pPr lvl="1"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=bar]    // &lt;any 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="bar"&gt;	</a:t>
            </a:r>
          </a:p>
          <a:p>
            <a:pPr lvl="1"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 foo bar     // &lt;foo&gt;&lt;bar&gt;&lt;/foo&gt;</a:t>
            </a:r>
          </a:p>
          <a:p>
            <a:pPr lvl="1">
              <a:buNone/>
            </a:pPr>
            <a:endParaRPr lang="en-US" sz="1800" b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/>
              <a:t>Result is an array of elements that match description</a:t>
            </a:r>
          </a:p>
          <a:p>
            <a:pPr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06598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// Select all &lt;circle&gt; elements	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 circle = d3.selectAll("circle");	</a:t>
            </a:r>
          </a:p>
          <a:p>
            <a:pPr>
              <a:spcBef>
                <a:spcPts val="0"/>
              </a:spcBef>
              <a:buNone/>
            </a:pPr>
            <a:endParaRPr lang="en-US" sz="20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// Set some attributes and styles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circle.attr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cx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", 20); 		// Center x value = 20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circle.attr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("cy", 12); 		// Center y value = 12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circle.attr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("r", 24); 		// radius = 24px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circle.style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("fill", "red");</a:t>
            </a:r>
          </a:p>
        </p:txBody>
      </p:sp>
    </p:spTree>
    <p:extLst>
      <p:ext uri="{BB962C8B-B14F-4D97-AF65-F5344CB8AC3E}">
        <p14:creationId xmlns:p14="http://schemas.microsoft.com/office/powerpoint/2010/main" val="1604366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b="0" dirty="0">
                <a:latin typeface="+mj-lt"/>
                <a:cs typeface="Courier New" pitchFamily="49" charset="0"/>
              </a:rPr>
              <a:t>Method chaining allows shorter (and more readable) code.</a:t>
            </a:r>
          </a:p>
          <a:p>
            <a:pPr>
              <a:spcBef>
                <a:spcPts val="0"/>
              </a:spcBef>
              <a:buNone/>
            </a:pPr>
            <a:endParaRPr lang="en-US" sz="36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// Select all &lt;circle&gt; elements	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// and set some attributes and styles</a:t>
            </a:r>
          </a:p>
          <a:p>
            <a:pPr>
              <a:spcBef>
                <a:spcPts val="0"/>
              </a:spcBef>
              <a:buNone/>
            </a:pPr>
            <a:endParaRPr lang="en-US" sz="20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d3.selectAll("circle") 	  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cx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", 20) 	  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("cy", 12) 	  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("r", 24) 	  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.style("fill", "red");</a:t>
            </a:r>
          </a:p>
        </p:txBody>
      </p:sp>
    </p:spTree>
    <p:extLst>
      <p:ext uri="{BB962C8B-B14F-4D97-AF65-F5344CB8AC3E}">
        <p14:creationId xmlns:p14="http://schemas.microsoft.com/office/powerpoint/2010/main" val="786051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Selection.append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b="0" dirty="0">
                <a:latin typeface="+mj-lt"/>
                <a:cs typeface="Courier New" pitchFamily="49" charset="0"/>
              </a:rPr>
              <a:t>To build dynamic visualizations, we need to be able to add new elements as well</a:t>
            </a:r>
          </a:p>
          <a:p>
            <a:pPr>
              <a:spcBef>
                <a:spcPts val="0"/>
              </a:spcBef>
            </a:pPr>
            <a:endParaRPr lang="en-US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 h1 = d3.selectAll("section")    	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.style("background", "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steelblue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")  	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.append("h1")   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.text("Hello!");</a:t>
            </a:r>
          </a:p>
          <a:p>
            <a:pPr>
              <a:spcBef>
                <a:spcPts val="0"/>
              </a:spcBef>
              <a:buNone/>
            </a:pPr>
            <a:endParaRPr lang="en-US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b="0" dirty="0">
                <a:latin typeface="+mn-lt"/>
                <a:cs typeface="Courier New" pitchFamily="49" charset="0"/>
              </a:rPr>
              <a:t>Use caution with method chaining: </a:t>
            </a:r>
            <a:r>
              <a:rPr lang="en-US" b="0" dirty="0">
                <a:latin typeface="Courier New"/>
                <a:cs typeface="Courier New"/>
              </a:rPr>
              <a:t>append</a:t>
            </a:r>
            <a:r>
              <a:rPr lang="en-US" b="0" dirty="0">
                <a:latin typeface="+mn-lt"/>
                <a:cs typeface="Courier New" pitchFamily="49" charset="0"/>
              </a:rPr>
              <a:t> returns a new selection!</a:t>
            </a:r>
          </a:p>
        </p:txBody>
      </p:sp>
    </p:spTree>
    <p:extLst>
      <p:ext uri="{BB962C8B-B14F-4D97-AF65-F5344CB8AC3E}">
        <p14:creationId xmlns:p14="http://schemas.microsoft.com/office/powerpoint/2010/main" val="2000689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to Elements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b="0" dirty="0">
                <a:latin typeface="+mn-lt"/>
                <a:cs typeface="Courier New" pitchFamily="49" charset="0"/>
              </a:rPr>
              <a:t>Data are arrays</a:t>
            </a:r>
          </a:p>
          <a:p>
            <a:pPr>
              <a:spcBef>
                <a:spcPts val="0"/>
              </a:spcBef>
            </a:pPr>
            <a:endParaRPr lang="en-US" b="0" dirty="0">
              <a:latin typeface="+mn-lt"/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b="0" dirty="0">
                <a:latin typeface="+mn-lt"/>
                <a:cs typeface="Courier New" pitchFamily="49" charset="0"/>
              </a:rPr>
              <a:t>Could be numbers:	  </a:t>
            </a:r>
          </a:p>
          <a:p>
            <a:pPr>
              <a:spcBef>
                <a:spcPts val="0"/>
              </a:spcBef>
              <a:buNone/>
            </a:pPr>
            <a:r>
              <a:rPr lang="en-US" sz="1800" b="0" dirty="0">
                <a:latin typeface="+mn-lt"/>
                <a:cs typeface="Courier New" pitchFamily="49" charset="0"/>
              </a:rPr>
              <a:t>	</a:t>
            </a:r>
            <a:r>
              <a:rPr lang="en-US" b="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 data = [1, 1, 2, 3, 5, 8];</a:t>
            </a:r>
          </a:p>
          <a:p>
            <a:pPr>
              <a:spcBef>
                <a:spcPts val="0"/>
              </a:spcBef>
              <a:buNone/>
            </a:pPr>
            <a:endParaRPr lang="en-US" b="0" dirty="0">
              <a:latin typeface="+mn-lt"/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b="0" dirty="0">
                <a:latin typeface="+mn-lt"/>
                <a:cs typeface="Courier New" pitchFamily="49" charset="0"/>
              </a:rPr>
              <a:t>Or objects:	 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cs typeface="Courier New" pitchFamily="49" charset="0"/>
              </a:rPr>
              <a:t>	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 data = [  		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{x: 10.0, y: 9.14}, 		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{x:  8.0, y: 8.14},  		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{x: 13.0, y: 8.74} 	 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];</a:t>
            </a:r>
          </a:p>
          <a:p>
            <a:pPr>
              <a:spcBef>
                <a:spcPts val="0"/>
              </a:spcBef>
              <a:buNone/>
            </a:pPr>
            <a:endParaRPr lang="en-US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b="0" dirty="0">
                <a:latin typeface="+mn-lt"/>
                <a:cs typeface="Courier New" pitchFamily="49" charset="0"/>
              </a:rPr>
              <a:t>D3 provides a pattern for managing the mapping from data to elements: 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enter(), update(), exit()</a:t>
            </a:r>
          </a:p>
        </p:txBody>
      </p:sp>
    </p:spTree>
    <p:extLst>
      <p:ext uri="{BB962C8B-B14F-4D97-AF65-F5344CB8AC3E}">
        <p14:creationId xmlns:p14="http://schemas.microsoft.com/office/powerpoint/2010/main" val="296254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with joins (in 60 seconds)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525" r="-4525"/>
          <a:stretch>
            <a:fillRect/>
          </a:stretch>
        </p:blipFill>
        <p:spPr>
          <a:xfrm>
            <a:off x="1447800" y="990600"/>
            <a:ext cx="5943600" cy="3522133"/>
          </a:xfr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57200" y="4648200"/>
            <a:ext cx="8229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Courier New"/>
                <a:cs typeface="Courier New"/>
              </a:rPr>
              <a:t>.enter() </a:t>
            </a:r>
            <a:r>
              <a:rPr lang="en-US" dirty="0">
                <a:cs typeface="Courier New" pitchFamily="49" charset="0"/>
              </a:rPr>
              <a:t>figures out what’s changed in the dataset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.update()</a:t>
            </a:r>
            <a:r>
              <a:rPr lang="en-US" dirty="0">
                <a:cs typeface="Courier New" pitchFamily="49" charset="0"/>
              </a:rPr>
              <a:t> assigns data items to visual elements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.exit()</a:t>
            </a:r>
            <a:r>
              <a:rPr lang="en-US" dirty="0">
                <a:cs typeface="Courier New" pitchFamily="49" charset="0"/>
              </a:rPr>
              <a:t> cleans up things no longer being displayed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607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svg.selectAll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("circle")   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.data(data) 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.enter().append("circle")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cx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", x)   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("cy", y)    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("r", 2.5);</a:t>
            </a:r>
          </a:p>
          <a:p>
            <a:pPr>
              <a:spcBef>
                <a:spcPts val="0"/>
              </a:spcBef>
              <a:buNone/>
            </a:pPr>
            <a:endParaRPr lang="en-US" b="0" dirty="0">
              <a:latin typeface="+mn-lt"/>
              <a:cs typeface="Courier New" pitchFamily="49" charset="0"/>
            </a:endParaRPr>
          </a:p>
          <a:p>
            <a:r>
              <a:rPr lang="en-US" b="0" dirty="0">
                <a:latin typeface="+mn-lt"/>
                <a:cs typeface="Courier New" pitchFamily="49" charset="0"/>
              </a:rPr>
              <a:t>The first line may be surprising: why select 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&lt;circle&gt; </a:t>
            </a:r>
            <a:r>
              <a:rPr lang="en-US" b="0" dirty="0">
                <a:latin typeface="+mn-lt"/>
                <a:cs typeface="Courier New" pitchFamily="49" charset="0"/>
              </a:rPr>
              <a:t>elements that don’t exist yet? </a:t>
            </a:r>
          </a:p>
          <a:p>
            <a:endParaRPr lang="en-US" b="0" dirty="0">
              <a:latin typeface="+mn-lt"/>
              <a:cs typeface="Courier New" pitchFamily="49" charset="0"/>
            </a:endParaRPr>
          </a:p>
          <a:p>
            <a:r>
              <a:rPr lang="en-US" b="0" dirty="0">
                <a:latin typeface="Courier New" pitchFamily="49" charset="0"/>
                <a:cs typeface="Courier New" pitchFamily="49" charset="0"/>
              </a:rPr>
              <a:t>=&gt;</a:t>
            </a:r>
            <a:r>
              <a:rPr lang="en-US" b="0" dirty="0">
                <a:latin typeface="+mn-lt"/>
                <a:cs typeface="Courier New" pitchFamily="49" charset="0"/>
              </a:rPr>
              <a:t>You’re telling D3 that you want </a:t>
            </a:r>
            <a:r>
              <a:rPr lang="en-US" b="0" dirty="0">
                <a:latin typeface="Courier New" pitchFamily="49" charset="0"/>
                <a:cs typeface="Courier New" pitchFamily="49" charset="0"/>
              </a:rPr>
              <a:t>circles</a:t>
            </a:r>
            <a:r>
              <a:rPr lang="en-US" b="0" dirty="0">
                <a:latin typeface="+mn-lt"/>
                <a:cs typeface="Courier New" pitchFamily="49" charset="0"/>
              </a:rPr>
              <a:t> to correspond to </a:t>
            </a:r>
            <a:r>
              <a:rPr lang="en-US" b="0" dirty="0">
                <a:latin typeface="Courier New"/>
                <a:cs typeface="Courier New"/>
              </a:rPr>
              <a:t>data</a:t>
            </a:r>
            <a:r>
              <a:rPr lang="en-US" b="0" dirty="0">
                <a:latin typeface="+mn-lt"/>
                <a:cs typeface="Courier New" pitchFamily="49" charset="0"/>
              </a:rPr>
              <a:t> elements</a:t>
            </a:r>
            <a:endParaRPr lang="en-US" b="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95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Example (Breakdown)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 circle = 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svg.selectAll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("circle")    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.data(data); 	// Data method computes the join,       			// defining enter() and exit()  </a:t>
            </a:r>
          </a:p>
          <a:p>
            <a:pPr>
              <a:spcBef>
                <a:spcPts val="0"/>
              </a:spcBef>
              <a:buNone/>
            </a:pPr>
            <a:endParaRPr lang="en-US" sz="18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// Appending to the enter selection 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creates the missing elements</a:t>
            </a:r>
          </a:p>
          <a:p>
            <a:pPr>
              <a:spcBef>
                <a:spcPts val="0"/>
              </a:spcBef>
              <a:buNone/>
            </a:pPr>
            <a:endParaRPr lang="en-US" sz="18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circle.enter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().append("circle")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("cx", x(d)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8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		return 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d.x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;     	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// New elements are bound to 	   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}) 		   	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// data, so we can compute </a:t>
            </a:r>
            <a:endParaRPr lang="en-US" sz="18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("cy", y(d) { 	// attributes using 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accessor</a:t>
            </a:r>
            <a:endParaRPr lang="en-US" sz="18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d.y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; 		// functions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})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("r", 2.5);</a:t>
            </a:r>
          </a:p>
        </p:txBody>
      </p:sp>
    </p:spTree>
    <p:extLst>
      <p:ext uri="{BB962C8B-B14F-4D97-AF65-F5344CB8AC3E}">
        <p14:creationId xmlns:p14="http://schemas.microsoft.com/office/powerpoint/2010/main" val="203766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201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6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External 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latin typeface="+mn-lt"/>
                <a:cs typeface="Courier New" pitchFamily="49" charset="0"/>
              </a:rPr>
              <a:t>CSV: </a:t>
            </a:r>
            <a:r>
              <a:rPr lang="en-US" b="0" dirty="0">
                <a:latin typeface="Courier New"/>
                <a:cs typeface="Courier New"/>
              </a:rPr>
              <a:t>d3.csv()</a:t>
            </a:r>
          </a:p>
          <a:p>
            <a:r>
              <a:rPr lang="en-US" b="0" dirty="0">
                <a:latin typeface="+mn-lt"/>
                <a:cs typeface="Courier New" pitchFamily="49" charset="0"/>
              </a:rPr>
              <a:t>JSON: </a:t>
            </a:r>
            <a:r>
              <a:rPr lang="en-US" b="0" dirty="0">
                <a:latin typeface="Courier New"/>
                <a:cs typeface="Courier New"/>
              </a:rPr>
              <a:t>d3.json()</a:t>
            </a:r>
          </a:p>
          <a:p>
            <a:r>
              <a:rPr lang="en-US" b="0" dirty="0">
                <a:latin typeface="+mn-lt"/>
                <a:cs typeface="Courier New" pitchFamily="49" charset="0"/>
              </a:rPr>
              <a:t>Database integration? Just need a (simple) web server</a:t>
            </a:r>
          </a:p>
          <a:p>
            <a:r>
              <a:rPr lang="en-US" b="0" dirty="0">
                <a:latin typeface="+mn-lt"/>
                <a:cs typeface="Courier New" pitchFamily="49" charset="0"/>
              </a:rPr>
              <a:t>Data loaded asynchronously (browser won't stall)</a:t>
            </a:r>
          </a:p>
          <a:p>
            <a:r>
              <a:rPr lang="en-US" b="0" dirty="0">
                <a:latin typeface="+mn-lt"/>
                <a:cs typeface="Courier New" pitchFamily="49" charset="0"/>
              </a:rPr>
              <a:t>Because everything is returned as an array, JavaScript's built in array functions work:</a:t>
            </a:r>
          </a:p>
          <a:p>
            <a:pPr lvl="1"/>
            <a:r>
              <a:rPr lang="en-US" b="0" dirty="0">
                <a:latin typeface="Courier New"/>
                <a:cs typeface="Courier New"/>
              </a:rPr>
              <a:t>array.{</a:t>
            </a:r>
            <a:r>
              <a:rPr lang="en-US" b="0" dirty="0" err="1">
                <a:latin typeface="Courier New"/>
                <a:cs typeface="Courier New"/>
              </a:rPr>
              <a:t>filter,map,sort</a:t>
            </a:r>
            <a:r>
              <a:rPr lang="en-US" b="0" dirty="0">
                <a:latin typeface="Courier New"/>
                <a:cs typeface="Courier New"/>
              </a:rPr>
              <a:t>,…}</a:t>
            </a:r>
          </a:p>
          <a:p>
            <a:r>
              <a:rPr lang="en-US" b="0" dirty="0">
                <a:latin typeface="+mn-lt"/>
                <a:cs typeface="Courier New" pitchFamily="49" charset="0"/>
              </a:rPr>
              <a:t>D3 also some additional data-transform methods; explore the API</a:t>
            </a:r>
          </a:p>
          <a:p>
            <a:pPr lvl="1"/>
            <a:r>
              <a:rPr lang="en-US" b="0" dirty="0">
                <a:latin typeface="Courier New"/>
                <a:cs typeface="Courier New"/>
              </a:rPr>
              <a:t>d3.{</a:t>
            </a:r>
            <a:r>
              <a:rPr lang="en-US" b="0" dirty="0" err="1">
                <a:latin typeface="Courier New"/>
                <a:cs typeface="Courier New"/>
              </a:rPr>
              <a:t>nest,keys,values</a:t>
            </a:r>
            <a:r>
              <a:rPr lang="en-US" b="0" dirty="0">
                <a:latin typeface="Courier New"/>
                <a:cs typeface="Courier New"/>
              </a:rPr>
              <a:t>,…}</a:t>
            </a:r>
          </a:p>
          <a:p>
            <a:r>
              <a:rPr lang="en-US" dirty="0">
                <a:latin typeface="+mn-lt"/>
                <a:cs typeface="Courier New" pitchFamily="49" charset="0"/>
              </a:rPr>
              <a:t>Up next</a:t>
            </a:r>
            <a:r>
              <a:rPr lang="en-US" b="0" dirty="0">
                <a:latin typeface="+mn-lt"/>
                <a:cs typeface="Courier New" pitchFamily="49" charset="0"/>
              </a:rPr>
              <a:t>: mapping from data space to visual space using </a:t>
            </a:r>
            <a:r>
              <a:rPr lang="en-US" dirty="0">
                <a:latin typeface="+mn-lt"/>
                <a:cs typeface="Courier New" pitchFamily="49" charset="0"/>
              </a:rPr>
              <a:t>scales</a:t>
            </a:r>
          </a:p>
        </p:txBody>
      </p:sp>
    </p:spTree>
    <p:extLst>
      <p:ext uri="{BB962C8B-B14F-4D97-AF65-F5344CB8AC3E}">
        <p14:creationId xmlns:p14="http://schemas.microsoft.com/office/powerpoint/2010/main" val="1159063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Scales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Map a discrete domain to a discrete range</a:t>
            </a:r>
          </a:p>
          <a:p>
            <a:endParaRPr lang="en-US" b="0" dirty="0"/>
          </a:p>
          <a:p>
            <a:r>
              <a:rPr lang="en-US" b="0" dirty="0"/>
              <a:t>Essentially an explicit mapping 	 </a:t>
            </a:r>
          </a:p>
          <a:p>
            <a:pPr>
              <a:buNone/>
            </a:pPr>
            <a:r>
              <a:rPr lang="en-US" sz="3600" b="0" dirty="0"/>
              <a:t>	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 x = d3.scale.ordinal()    	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.domain(["A", "B", "C", "D"])    	</a:t>
            </a: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.range([0, 10, 20, 30]); </a:t>
            </a:r>
          </a:p>
          <a:p>
            <a:pPr>
              <a:spcBef>
                <a:spcPts val="0"/>
              </a:spcBef>
              <a:buNone/>
            </a:pPr>
            <a:endParaRPr lang="en-US" sz="20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2000" b="0" dirty="0">
                <a:latin typeface="Courier New" pitchFamily="49" charset="0"/>
                <a:cs typeface="Courier New" pitchFamily="49" charset="0"/>
              </a:rPr>
              <a:t>		x("B"); // 10</a:t>
            </a:r>
          </a:p>
          <a:p>
            <a:pPr>
              <a:spcBef>
                <a:spcPts val="0"/>
              </a:spcBef>
              <a:buNone/>
            </a:pPr>
            <a:endParaRPr lang="en-US" sz="2000" b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/>
              <a:t>Often used to assign categorical colors 	  </a:t>
            </a:r>
          </a:p>
          <a:p>
            <a:pPr>
              <a:buNone/>
            </a:pPr>
            <a:r>
              <a:rPr lang="en-US" b="0" dirty="0"/>
              <a:t>	</a:t>
            </a:r>
            <a:r>
              <a:rPr lang="en-US" sz="1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d3.scale.category20() // pre-assigned range w/ </a:t>
            </a:r>
          </a:p>
          <a:p>
            <a:pPr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			// </a:t>
            </a:r>
            <a:r>
              <a:rPr lang="en-US" sz="2000" b="0" dirty="0">
                <a:latin typeface="Courier New" pitchFamily="49" charset="0"/>
                <a:cs typeface="Courier New" pitchFamily="49" charset="0"/>
              </a:rPr>
              <a:t>20 color categories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49124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Scales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dirty="0"/>
              <a:t>Map a continuous (numeric) domain to a continuous range</a:t>
            </a:r>
          </a:p>
          <a:p>
            <a:pPr>
              <a:buNone/>
            </a:pPr>
            <a:r>
              <a:rPr lang="en-US" sz="3500" b="0" dirty="0"/>
              <a:t>	</a:t>
            </a:r>
            <a:r>
              <a:rPr lang="en-US" sz="1900" b="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900" b="0" dirty="0">
                <a:latin typeface="Courier New" pitchFamily="49" charset="0"/>
                <a:cs typeface="Courier New" pitchFamily="49" charset="0"/>
              </a:rPr>
              <a:t> x = d3.scale.linear() // Others include </a:t>
            </a:r>
            <a:r>
              <a:rPr lang="en-US" sz="1900" b="0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1900" b="0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900" b="0" dirty="0" err="1">
                <a:latin typeface="Courier New" pitchFamily="49" charset="0"/>
                <a:cs typeface="Courier New" pitchFamily="49" charset="0"/>
              </a:rPr>
              <a:t>pow</a:t>
            </a:r>
            <a:r>
              <a:rPr lang="en-US" sz="1900" b="0" dirty="0">
                <a:latin typeface="Courier New" pitchFamily="49" charset="0"/>
                <a:cs typeface="Courier New" pitchFamily="49" charset="0"/>
              </a:rPr>
              <a:t>()	.domain([12, 24])    //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log(), etc.</a:t>
            </a:r>
            <a:endParaRPr lang="en-US" sz="19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900" b="0" dirty="0">
                <a:latin typeface="Courier New" pitchFamily="49" charset="0"/>
                <a:cs typeface="Courier New" pitchFamily="49" charset="0"/>
              </a:rPr>
              <a:t>		.range([0, 720]);		</a:t>
            </a:r>
          </a:p>
          <a:p>
            <a:pPr>
              <a:spcBef>
                <a:spcPts val="0"/>
              </a:spcBef>
              <a:buNone/>
            </a:pPr>
            <a:endParaRPr lang="en-US" sz="19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900" b="0" dirty="0">
                <a:latin typeface="Courier New" pitchFamily="49" charset="0"/>
                <a:cs typeface="Courier New" pitchFamily="49" charset="0"/>
              </a:rPr>
              <a:t>	x(16); // 240	</a:t>
            </a:r>
          </a:p>
          <a:p>
            <a:pPr>
              <a:spcBef>
                <a:spcPts val="0"/>
              </a:spcBef>
              <a:buNone/>
            </a:pPr>
            <a:endParaRPr lang="en-US" sz="1900" b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/>
              <a:t>Typically, domains are derived from data:	  </a:t>
            </a:r>
          </a:p>
          <a:p>
            <a:pPr>
              <a:buNone/>
            </a:pPr>
            <a:r>
              <a:rPr lang="en-US" b="0" dirty="0"/>
              <a:t>	</a:t>
            </a:r>
            <a:r>
              <a:rPr lang="en-US" sz="1900" b="0" dirty="0">
                <a:latin typeface="Courier New" pitchFamily="49" charset="0"/>
                <a:cs typeface="Courier New" pitchFamily="49" charset="0"/>
              </a:rPr>
              <a:t>.domain([0, d3.max(numbers)])</a:t>
            </a:r>
            <a:r>
              <a:rPr lang="en-US" b="0" dirty="0"/>
              <a:t>	  	  </a:t>
            </a:r>
          </a:p>
          <a:p>
            <a:pPr>
              <a:buNone/>
            </a:pPr>
            <a:r>
              <a:rPr lang="en-US" b="0" dirty="0"/>
              <a:t>			or	  	  </a:t>
            </a:r>
          </a:p>
          <a:p>
            <a:pPr>
              <a:buNone/>
            </a:pPr>
            <a:r>
              <a:rPr lang="en-US" b="0" dirty="0"/>
              <a:t>	</a:t>
            </a:r>
            <a:r>
              <a:rPr lang="en-US" sz="1900" b="0" dirty="0">
                <a:latin typeface="Courier New" pitchFamily="49" charset="0"/>
                <a:cs typeface="Courier New" pitchFamily="49" charset="0"/>
              </a:rPr>
              <a:t>.domain(d3.extent(numbers)) 	// To compute min/max </a:t>
            </a:r>
          </a:p>
          <a:p>
            <a:pPr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						// </a:t>
            </a:r>
            <a:r>
              <a:rPr lang="en-US" sz="1900" b="0" dirty="0">
                <a:latin typeface="Courier New" pitchFamily="49" charset="0"/>
                <a:cs typeface="Courier New" pitchFamily="49" charset="0"/>
              </a:rPr>
              <a:t>simultaneously</a:t>
            </a:r>
          </a:p>
          <a:p>
            <a:pPr>
              <a:buNone/>
            </a:pPr>
            <a:endParaRPr lang="en-US" sz="1900" b="0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/>
              <a:t>Sometimes, you may need a compound (“</a:t>
            </a:r>
            <a:r>
              <a:rPr lang="en-US" b="0" dirty="0" err="1"/>
              <a:t>polylinear</a:t>
            </a:r>
            <a:r>
              <a:rPr lang="en-US" b="0" dirty="0"/>
              <a:t>”) scale:</a:t>
            </a:r>
            <a:r>
              <a:rPr lang="en-US" dirty="0"/>
              <a:t> t</a:t>
            </a:r>
            <a:r>
              <a:rPr lang="en-US" b="0" dirty="0"/>
              <a:t>he domain and range can have more than two values!</a:t>
            </a:r>
          </a:p>
        </p:txBody>
      </p:sp>
    </p:spTree>
    <p:extLst>
      <p:ext uri="{BB962C8B-B14F-4D97-AF65-F5344CB8AC3E}">
        <p14:creationId xmlns:p14="http://schemas.microsoft.com/office/powerpoint/2010/main" val="1397652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(and Area) Generators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latin typeface="+mn-lt"/>
                <a:cs typeface="Courier New" pitchFamily="49" charset="0"/>
              </a:rPr>
              <a:t>Can use scales to generate lines and regions</a:t>
            </a:r>
          </a:p>
          <a:p>
            <a:pPr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 x = d3.scale.linear(),    </a:t>
            </a:r>
          </a:p>
          <a:p>
            <a:pPr>
              <a:spcBef>
                <a:spcPts val="0"/>
              </a:spcBef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	    y = d3.scale.linear();	</a:t>
            </a:r>
          </a:p>
          <a:p>
            <a:pPr>
              <a:spcBef>
                <a:spcPts val="0"/>
              </a:spcBef>
              <a:buNone/>
            </a:pPr>
            <a:endParaRPr lang="en-US" sz="18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 line = d3.svg.line() 	// Line generator    	</a:t>
            </a:r>
          </a:p>
          <a:p>
            <a:pPr>
              <a:spcBef>
                <a:spcPts val="0"/>
              </a:spcBef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		.x(function(d) { return x(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d.x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); })    	</a:t>
            </a:r>
          </a:p>
          <a:p>
            <a:pPr>
              <a:spcBef>
                <a:spcPts val="0"/>
              </a:spcBef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		.y(function(d) { return y(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d.y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); });    	    </a:t>
            </a:r>
          </a:p>
          <a:p>
            <a:pPr>
              <a:spcBef>
                <a:spcPts val="0"/>
              </a:spcBef>
              <a:buNone/>
            </a:pPr>
            <a:endParaRPr lang="en-US" sz="18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svg.append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("path")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// Pass data to the line generator    </a:t>
            </a:r>
          </a:p>
          <a:p>
            <a:pPr>
              <a:spcBef>
                <a:spcPts val="0"/>
              </a:spcBef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		.datum(objects)    </a:t>
            </a:r>
          </a:p>
          <a:p>
            <a:pPr>
              <a:spcBef>
                <a:spcPts val="0"/>
              </a:spcBef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		.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("class", "line")    </a:t>
            </a:r>
          </a:p>
          <a:p>
            <a:pPr>
              <a:spcBef>
                <a:spcPts val="0"/>
              </a:spcBef>
              <a:buNone/>
            </a:pPr>
            <a:r>
              <a:rPr lang="en-US" sz="1800" b="0" dirty="0">
                <a:latin typeface="Courier New" pitchFamily="49" charset="0"/>
                <a:cs typeface="Courier New" pitchFamily="49" charset="0"/>
              </a:rPr>
              <a:t>		.</a:t>
            </a:r>
            <a:r>
              <a:rPr lang="en-US" sz="1800" b="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800" b="0" dirty="0">
                <a:latin typeface="Courier New" pitchFamily="49" charset="0"/>
                <a:cs typeface="Courier New" pitchFamily="49" charset="0"/>
              </a:rPr>
              <a:t>("d", line);</a:t>
            </a:r>
          </a:p>
          <a:p>
            <a:pPr>
              <a:spcBef>
                <a:spcPts val="0"/>
              </a:spcBef>
              <a:buNone/>
            </a:pPr>
            <a:endParaRPr lang="en-US" sz="1800" b="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46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directory</a:t>
            </a:r>
          </a:p>
          <a:p>
            <a:r>
              <a:rPr lang="en-US" dirty="0"/>
              <a:t>Create an empty </a:t>
            </a:r>
            <a:r>
              <a:rPr lang="en-US" b="1" dirty="0" err="1"/>
              <a:t>index.html</a:t>
            </a:r>
            <a:r>
              <a:rPr lang="en-US" dirty="0"/>
              <a:t> file inside the directory</a:t>
            </a:r>
          </a:p>
          <a:p>
            <a:r>
              <a:rPr lang="en-US" dirty="0"/>
              <a:t>Start up a little web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3048000"/>
            <a:ext cx="74295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66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77240"/>
            <a:ext cx="8229600" cy="585160"/>
          </a:xfrm>
        </p:spPr>
      </p:pic>
    </p:spTree>
    <p:extLst>
      <p:ext uri="{BB962C8B-B14F-4D97-AF65-F5344CB8AC3E}">
        <p14:creationId xmlns:p14="http://schemas.microsoft.com/office/powerpoint/2010/main" val="6419437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8102948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80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some of D3’s strengths? Weaknesses?</a:t>
            </a:r>
          </a:p>
          <a:p>
            <a:endParaRPr lang="en-US" dirty="0"/>
          </a:p>
          <a:p>
            <a:r>
              <a:rPr lang="en-US" dirty="0"/>
              <a:t>What are some of R’s strengths? Weaknesses?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9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dr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7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ebe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6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15841</TotalTime>
  <Words>1514</Words>
  <Application>Microsoft Macintosh PowerPoint</Application>
  <PresentationFormat>On-screen Show (4:3)</PresentationFormat>
  <Paragraphs>346</Paragraphs>
  <Slides>67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Courier New</vt:lpstr>
      <vt:lpstr>Lucida Grande</vt:lpstr>
      <vt:lpstr>Wingdings</vt:lpstr>
      <vt:lpstr>Clarity</vt:lpstr>
      <vt:lpstr>The Role of Interaction Interaction</vt:lpstr>
      <vt:lpstr>Outline</vt:lpstr>
      <vt:lpstr>Mini-lab: #badviz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far: Information Visualization</vt:lpstr>
      <vt:lpstr>Flashback: about this workshop</vt:lpstr>
      <vt:lpstr>Interaction (def.)</vt:lpstr>
      <vt:lpstr>Example: Rubik’s Cube</vt:lpstr>
      <vt:lpstr>Interaction and Analysis</vt:lpstr>
      <vt:lpstr>Part I: High Level</vt:lpstr>
      <vt:lpstr>Interaction as a Reasoning Aid</vt:lpstr>
      <vt:lpstr>Sanity Check</vt:lpstr>
      <vt:lpstr>Interaction as Distributed Cognition</vt:lpstr>
      <vt:lpstr>Example: Tower of Hanoi</vt:lpstr>
      <vt:lpstr>Flashback: #badvis</vt:lpstr>
      <vt:lpstr>Pragmatic vs. Epistemic Action</vt:lpstr>
      <vt:lpstr>Example: Tetris</vt:lpstr>
      <vt:lpstr>Part II</vt:lpstr>
      <vt:lpstr>So far…</vt:lpstr>
      <vt:lpstr>Flashback: interaction as a reasoning aid</vt:lpstr>
      <vt:lpstr>Yi, Kang, Stasko and Jacko (2007)</vt:lpstr>
      <vt:lpstr>1. Select</vt:lpstr>
      <vt:lpstr>1. Select</vt:lpstr>
      <vt:lpstr>2. Explore</vt:lpstr>
      <vt:lpstr>3. Reconfigure</vt:lpstr>
      <vt:lpstr>3. Reconfigure</vt:lpstr>
      <vt:lpstr>3. Reconfigure</vt:lpstr>
      <vt:lpstr>4. Encode</vt:lpstr>
      <vt:lpstr>5. Abstract / Elaborate</vt:lpstr>
      <vt:lpstr>5. Abstract / Elaborate</vt:lpstr>
      <vt:lpstr>5. Abstract / Elaborate</vt:lpstr>
      <vt:lpstr>6. Filter</vt:lpstr>
      <vt:lpstr>7. Connect</vt:lpstr>
      <vt:lpstr>7. Connect</vt:lpstr>
      <vt:lpstr>Discussion</vt:lpstr>
      <vt:lpstr>Suggested questions to ask when designing</vt:lpstr>
      <vt:lpstr>PowerPoint Presentation</vt:lpstr>
      <vt:lpstr>Outline</vt:lpstr>
      <vt:lpstr>D3.js</vt:lpstr>
      <vt:lpstr>Why use D3?</vt:lpstr>
      <vt:lpstr>Selections</vt:lpstr>
      <vt:lpstr>Selection Example</vt:lpstr>
      <vt:lpstr>Selection Example</vt:lpstr>
      <vt:lpstr>Selection.append</vt:lpstr>
      <vt:lpstr>Mapping Data to Elements</vt:lpstr>
      <vt:lpstr>Thinking with joins (in 60 seconds)</vt:lpstr>
      <vt:lpstr>D3 Example</vt:lpstr>
      <vt:lpstr>D3 Example (Breakdown)</vt:lpstr>
      <vt:lpstr>Working with External Data</vt:lpstr>
      <vt:lpstr>Ordinal Scales</vt:lpstr>
      <vt:lpstr>Quantitative Scales</vt:lpstr>
      <vt:lpstr>Line (and Area) Generators</vt:lpstr>
      <vt:lpstr>Let’s play!</vt:lpstr>
      <vt:lpstr>Our data</vt:lpstr>
      <vt:lpstr>Our goal</vt:lpstr>
      <vt:lpstr>Discussion</vt:lpstr>
    </vt:vector>
  </TitlesOfParts>
  <Company>UNC Charlotte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268</cp:revision>
  <dcterms:created xsi:type="dcterms:W3CDTF">2010-09-06T14:11:22Z</dcterms:created>
  <dcterms:modified xsi:type="dcterms:W3CDTF">2018-06-18T19:23:34Z</dcterms:modified>
</cp:coreProperties>
</file>